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theme/theme6.xml" ContentType="application/vnd.openxmlformats-officedocument.theme+xml"/>
  <Override PartName="/ppt/slideLayouts/slideLayout32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905" r:id="rId2"/>
    <p:sldMasterId id="2147483955" r:id="rId3"/>
    <p:sldMasterId id="2147483939" r:id="rId4"/>
    <p:sldMasterId id="2147483948" r:id="rId5"/>
    <p:sldMasterId id="2147483950" r:id="rId6"/>
    <p:sldMasterId id="2147483683" r:id="rId7"/>
  </p:sldMasterIdLst>
  <p:notesMasterIdLst>
    <p:notesMasterId r:id="rId16"/>
  </p:notesMasterIdLst>
  <p:handoutMasterIdLst>
    <p:handoutMasterId r:id="rId17"/>
  </p:handoutMasterIdLst>
  <p:sldIdLst>
    <p:sldId id="603" r:id="rId8"/>
    <p:sldId id="2451" r:id="rId9"/>
    <p:sldId id="2455" r:id="rId10"/>
    <p:sldId id="259" r:id="rId11"/>
    <p:sldId id="2452" r:id="rId12"/>
    <p:sldId id="2453" r:id="rId13"/>
    <p:sldId id="2454" r:id="rId14"/>
    <p:sldId id="582" r:id="rId15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D1D1A"/>
    <a:srgbClr val="595757"/>
    <a:srgbClr val="221815"/>
    <a:srgbClr val="FFFF00"/>
    <a:srgbClr val="E0E0E0"/>
    <a:srgbClr val="91A2BF"/>
    <a:srgbClr val="66BA36"/>
    <a:srgbClr val="E4EBEA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11" autoAdjust="0"/>
    <p:restoredTop sz="96291" autoAdjust="0"/>
  </p:normalViewPr>
  <p:slideViewPr>
    <p:cSldViewPr snapToGrid="0" snapToObjects="1">
      <p:cViewPr varScale="1">
        <p:scale>
          <a:sx n="125" d="100"/>
          <a:sy n="125" d="100"/>
        </p:scale>
        <p:origin x="184" y="2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1/25/25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tiff>
</file>

<file path=ppt/media/image14.png>
</file>

<file path=ppt/media/image15.png>
</file>

<file path=ppt/media/image16.png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1/25/25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303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21A3A-000B-724D-82E6-58165F25070D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4378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:\Users\z00205060\Desktop\CP项目\规范类文件\新建文件夹\巴展视觉物料规范-18.jpg">
            <a:extLst>
              <a:ext uri="{FF2B5EF4-FFF2-40B4-BE49-F238E27FC236}">
                <a16:creationId xmlns:a16="http://schemas.microsoft.com/office/drawing/2014/main" id="{60D4CF4B-3D9D-564E-9AB4-9D3074BC01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93" y="32809"/>
            <a:ext cx="12196763" cy="6856951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C97DCE-0896-AD42-9AE0-7F25594CD2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rgbClr val="374154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1B8501-68C3-364E-8EDD-CD53B0A6B5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1D1D1A"/>
                </a:solidFill>
                <a:latin typeface="Futura-Medium" panose="020B0602020204020303" pitchFamily="34" charset="-79"/>
                <a:ea typeface="Microsoft YaHei" panose="020B0503020204020204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47181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493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390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1" y="240462"/>
            <a:ext cx="10503794" cy="783197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16421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4470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306286"/>
            <a:ext cx="5290949" cy="4931228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half" idx="10"/>
          </p:nvPr>
        </p:nvSpPr>
        <p:spPr>
          <a:xfrm>
            <a:off x="6296160" y="1306286"/>
            <a:ext cx="5290949" cy="4931228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985665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2834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81757" y="1306285"/>
            <a:ext cx="11161240" cy="4985657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5430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4822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1857"/>
            <a:ext cx="10963473" cy="5103223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9228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4158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423528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39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14195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1.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72132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790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14912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53555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748148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484784"/>
            <a:ext cx="11161240" cy="4525736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22526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0821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tx1">
                    <a:lumMod val="95000"/>
                  </a:schemeClr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33757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N.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38927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-Medium" panose="020B0602020204020303" pitchFamily="34" charset="-79"/>
                <a:ea typeface="微软雅黑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484784"/>
            <a:ext cx="11161240" cy="4525736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19745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8861184-AC94-6541-A9F6-3504B6AC7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810"/>
            <a:ext cx="12196763" cy="4792771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11094E6-4D5B-8C42-9657-10EE07AF67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C68140-F31D-D449-AB97-7D3A7E7A49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FFFFFF"/>
                </a:solidFill>
                <a:latin typeface="Futura-Medium" panose="020B0602020204020303" pitchFamily="34" charset="-79"/>
                <a:ea typeface="Microsoft YaHei" panose="020B0503020204020204" pitchFamily="34" charset="-122"/>
                <a:cs typeface="Futura-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365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篇章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BD3EAA6-5124-3D4A-95FF-740B70F603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6763" cy="6858000"/>
          </a:xfrm>
          <a:prstGeom prst="rect">
            <a:avLst/>
          </a:prstGeom>
        </p:spPr>
      </p:pic>
      <p:sp>
        <p:nvSpPr>
          <p:cNvPr id="2" name="TextBox 2">
            <a:extLst>
              <a:ext uri="{FF2B5EF4-FFF2-40B4-BE49-F238E27FC236}">
                <a16:creationId xmlns:a16="http://schemas.microsoft.com/office/drawing/2014/main" id="{F3652C3B-3BDF-C967-C9F7-FC41B185F5A1}"/>
              </a:ext>
            </a:extLst>
          </p:cNvPr>
          <p:cNvSpPr txBox="1"/>
          <p:nvPr userDrawn="1"/>
        </p:nvSpPr>
        <p:spPr>
          <a:xfrm>
            <a:off x="543605" y="6449875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2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2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62216C8F-403B-B46A-188F-43EEF71787AB}"/>
              </a:ext>
            </a:extLst>
          </p:cNvPr>
          <p:cNvSpPr txBox="1"/>
          <p:nvPr userDrawn="1"/>
        </p:nvSpPr>
        <p:spPr>
          <a:xfrm>
            <a:off x="8358978" y="6505275"/>
            <a:ext cx="49973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1200" smtClean="0">
                <a:solidFill>
                  <a:schemeClr val="tx2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algn="ctr"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dirty="0">
              <a:solidFill>
                <a:schemeClr val="tx2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503A16B-634D-EAB9-B25D-7FC30383ACC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21" y="6471608"/>
            <a:ext cx="252000" cy="252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6" name="TextBox 2">
            <a:extLst>
              <a:ext uri="{FF2B5EF4-FFF2-40B4-BE49-F238E27FC236}">
                <a16:creationId xmlns:a16="http://schemas.microsoft.com/office/drawing/2014/main" id="{1F0AA649-F2A3-8307-89FA-873D519CD422}"/>
              </a:ext>
            </a:extLst>
          </p:cNvPr>
          <p:cNvSpPr txBox="1"/>
          <p:nvPr userDrawn="1"/>
        </p:nvSpPr>
        <p:spPr>
          <a:xfrm>
            <a:off x="8830447" y="6458435"/>
            <a:ext cx="3237243" cy="27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https://</a:t>
            </a:r>
            <a:r>
              <a:rPr lang="en-US" altLang="zh-CN" sz="1100" dirty="0" err="1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github.com</a:t>
            </a:r>
            <a:r>
              <a:rPr lang="en-US" altLang="zh-CN" sz="1100" dirty="0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/chenzomi12/</a:t>
            </a:r>
            <a:r>
              <a:rPr lang="en-US" altLang="zh-CN" sz="1100" dirty="0" err="1">
                <a:solidFill>
                  <a:schemeClr val="tx2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AIFoundation</a:t>
            </a:r>
            <a:endParaRPr lang="en-US" sz="1100" dirty="0">
              <a:solidFill>
                <a:schemeClr val="tx2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042295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719684" y="1351536"/>
            <a:ext cx="10757396" cy="4957784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3700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-Medium" panose="020B0602020204020303" pitchFamily="34" charset="-79"/>
                <a:cs typeface="Futura-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06140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3942" y="2130562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5"/>
            <a:ext cx="12197432" cy="559923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2AA4863-E1EF-3342-A8CB-ECD4FD06CE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195303EA-8491-464F-99A0-67F948701C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412816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DBC59C-CE55-E340-A3AE-F88AAF0D75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L 形 17">
            <a:extLst>
              <a:ext uri="{FF2B5EF4-FFF2-40B4-BE49-F238E27FC236}">
                <a16:creationId xmlns:a16="http://schemas.microsoft.com/office/drawing/2014/main" id="{3049C48A-4CAE-8940-8A29-89DE0543DF4C}"/>
              </a:ext>
            </a:extLst>
          </p:cNvPr>
          <p:cNvSpPr/>
          <p:nvPr userDrawn="1"/>
        </p:nvSpPr>
        <p:spPr>
          <a:xfrm rot="5400000">
            <a:off x="5369529" y="2370740"/>
            <a:ext cx="744262" cy="762208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</p:spTree>
    <p:extLst>
      <p:ext uri="{BB962C8B-B14F-4D97-AF65-F5344CB8AC3E}">
        <p14:creationId xmlns:p14="http://schemas.microsoft.com/office/powerpoint/2010/main" val="351448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创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4"/>
            <a:ext cx="12197432" cy="5590529"/>
          </a:xfrm>
          <a:prstGeom prst="rect">
            <a:avLst/>
          </a:prstGeom>
        </p:spPr>
      </p:pic>
      <p:sp>
        <p:nvSpPr>
          <p:cNvPr id="9" name="L 形 8"/>
          <p:cNvSpPr/>
          <p:nvPr userDrawn="1"/>
        </p:nvSpPr>
        <p:spPr>
          <a:xfrm rot="5400000">
            <a:off x="5945516" y="2323519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908F03-BBCC-164B-BE54-2E836D6E7C1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3BE9F9B-07D9-DD4C-9CEF-250804A414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A299E5-0026-5A42-88AA-B3A7F29D3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42669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攀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021"/>
            <a:ext cx="12197432" cy="5668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5400000">
            <a:off x="7929967" y="1657555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BB7B2F8-0AF7-D04F-81DD-52FDB6B732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2D1BCC-0781-514D-8FE8-12F4AF64BC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7370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224835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-Medium" panose="020B0602020204020303" pitchFamily="34" charset="-79"/>
                <a:cs typeface="Futura-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1813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s://github.com/chenzomi12/DeepLearningSystem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hyperlink" Target="https://chenzomi12.github.io/" TargetMode="Externa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1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0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6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.pn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30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1.xml"/><Relationship Id="rId4" Type="http://schemas.openxmlformats.org/officeDocument/2006/relationships/hyperlink" Target="https://chenzomi12.github.io/" TargetMode="Externa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s://github.com/chenzomi12/DeepLearningSystem" TargetMode="External"/><Relationship Id="rId5" Type="http://schemas.openxmlformats.org/officeDocument/2006/relationships/hyperlink" Target="https://chenzomi12.github.io/" TargetMode="Externa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>
            <a:extLst>
              <a:ext uri="{FF2B5EF4-FFF2-40B4-BE49-F238E27FC236}">
                <a16:creationId xmlns:a16="http://schemas.microsoft.com/office/drawing/2014/main" id="{DAA57E4D-57AC-4B4A-BA6C-86FA5001E093}"/>
              </a:ext>
            </a:extLst>
          </p:cNvPr>
          <p:cNvSpPr txBox="1"/>
          <p:nvPr userDrawn="1"/>
        </p:nvSpPr>
        <p:spPr>
          <a:xfrm>
            <a:off x="553765" y="6469851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55D2D48-944A-9C4D-BB22-D76C71F4D94F}"/>
              </a:ext>
            </a:extLst>
          </p:cNvPr>
          <p:cNvSpPr txBox="1"/>
          <p:nvPr userDrawn="1"/>
        </p:nvSpPr>
        <p:spPr>
          <a:xfrm>
            <a:off x="1281791" y="6542628"/>
            <a:ext cx="499730" cy="149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856DBD81-A7BD-584A-94D7-31E1EFFD9F9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474645" y="6263990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  <a:hlinkClick r:id="rId11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BE738B7-F398-0746-82A7-6856A70110C5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48541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0021EBA7-FAE3-FF4A-A451-258276F9F3D7}"/>
              </a:ext>
            </a:extLst>
          </p:cNvPr>
          <p:cNvSpPr txBox="1"/>
          <p:nvPr userDrawn="1"/>
        </p:nvSpPr>
        <p:spPr>
          <a:xfrm>
            <a:off x="8474645" y="6468770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70" r:id="rId2"/>
    <p:sldLayoutId id="2147483947" r:id="rId3"/>
    <p:sldLayoutId id="2147483819" r:id="rId4"/>
    <p:sldLayoutId id="2147483820" r:id="rId5"/>
    <p:sldLayoutId id="2147483892" r:id="rId6"/>
    <p:sldLayoutId id="2147483824" r:id="rId7"/>
    <p:sldLayoutId id="2147483968" r:id="rId8"/>
    <p:sldLayoutId id="2147483985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365440" y="6413378"/>
            <a:ext cx="2845912" cy="366182"/>
          </a:xfrm>
          <a:prstGeom prst="rect">
            <a:avLst/>
          </a:prstGeom>
        </p:spPr>
        <p:txBody>
          <a:bodyPr vert="horz" lIns="121944" tIns="60972" rIns="121944" bIns="60972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1A5B2B23-E5F0-44D7-A9FF-4B8E82156B39}" type="datetimeFigureOut">
              <a:rPr lang="zh-CN" altLang="en-US" smtClean="0">
                <a:solidFill>
                  <a:prstClr val="black"/>
                </a:solidFill>
              </a:rPr>
              <a:pPr/>
              <a:t>2025/1/25</a:t>
            </a:fld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" name="Rectangle 86"/>
          <p:cNvSpPr>
            <a:spLocks noChangeArrowheads="1"/>
          </p:cNvSpPr>
          <p:nvPr userDrawn="1"/>
        </p:nvSpPr>
        <p:spPr bwMode="auto">
          <a:xfrm>
            <a:off x="9514255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4516A7C5-B605-6B44-A7BE-28ADB9219092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95495ED-F2F9-A345-AD2E-98BB16884A21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9" name="副标题 2">
            <a:extLst>
              <a:ext uri="{FF2B5EF4-FFF2-40B4-BE49-F238E27FC236}">
                <a16:creationId xmlns:a16="http://schemas.microsoft.com/office/drawing/2014/main" id="{9B5DC586-B9B6-944A-9389-8211B4B1FD1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60188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https://chenzomi12.github.io/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2327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63" r:id="rId2"/>
    <p:sldLayoutId id="2147483964" r:id="rId3"/>
    <p:sldLayoutId id="2147483975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699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23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19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15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832E328A-0E7B-D747-843C-A7F1DB0AF41E}"/>
              </a:ext>
            </a:extLst>
          </p:cNvPr>
          <p:cNvSpPr/>
          <p:nvPr userDrawn="1"/>
        </p:nvSpPr>
        <p:spPr bwMode="auto">
          <a:xfrm>
            <a:off x="-11430" y="4558094"/>
            <a:ext cx="12230643" cy="2842586"/>
          </a:xfrm>
          <a:prstGeom prst="rect">
            <a:avLst/>
          </a:prstGeom>
          <a:blipFill dpi="0" rotWithShape="1">
            <a:blip r:embed="rId11" cstate="print">
              <a:alphaModFix amt="17000"/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8" name="Rectangle 86">
            <a:extLst>
              <a:ext uri="{FF2B5EF4-FFF2-40B4-BE49-F238E27FC236}">
                <a16:creationId xmlns:a16="http://schemas.microsoft.com/office/drawing/2014/main" id="{596E891C-ADFE-FE42-86C8-8EDC78CF67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60570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8A3F60EC-F50D-F64E-B345-0B2C9F4821B7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6F034E5-6103-534F-B0F4-B7D7DF211DA4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15" name="副标题 2">
            <a:extLst>
              <a:ext uri="{FF2B5EF4-FFF2-40B4-BE49-F238E27FC236}">
                <a16:creationId xmlns:a16="http://schemas.microsoft.com/office/drawing/2014/main" id="{4B07DACC-B4E5-4B4D-86E1-34D39B2A3680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3698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65" r:id="rId2"/>
    <p:sldLayoutId id="2147483966" r:id="rId3"/>
    <p:sldLayoutId id="2147483967" r:id="rId4"/>
    <p:sldLayoutId id="2147483956" r:id="rId5"/>
    <p:sldLayoutId id="2147483957" r:id="rId6"/>
    <p:sldLayoutId id="2147483958" r:id="rId7"/>
    <p:sldLayoutId id="2147483959" r:id="rId8"/>
    <p:sldLayoutId id="2147483974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88"/>
            <a:ext cx="12193588" cy="6856412"/>
          </a:xfrm>
          <a:prstGeom prst="rect">
            <a:avLst/>
          </a:prstGeom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0F0DA3C-4AEC-1B44-8AA0-10080BFDF727}"/>
              </a:ext>
            </a:extLst>
          </p:cNvPr>
          <p:cNvSpPr txBox="1"/>
          <p:nvPr userDrawn="1"/>
        </p:nvSpPr>
        <p:spPr>
          <a:xfrm>
            <a:off x="553765" y="639958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EE15CAA-5A2E-4946-9092-2C7A7D27822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47532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4E50312-EC01-E14B-87D5-C18323A16206}"/>
              </a:ext>
            </a:extLst>
          </p:cNvPr>
          <p:cNvSpPr/>
          <p:nvPr userDrawn="1"/>
        </p:nvSpPr>
        <p:spPr>
          <a:xfrm>
            <a:off x="9842577" y="6399588"/>
            <a:ext cx="2250191" cy="290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副标题 2">
            <a:extLst>
              <a:ext uri="{FF2B5EF4-FFF2-40B4-BE49-F238E27FC236}">
                <a16:creationId xmlns:a16="http://schemas.microsoft.com/office/drawing/2014/main" id="{2F3A5196-93C8-7342-BB74-67DE83BC250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741757" y="6414035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  <p:sp>
        <p:nvSpPr>
          <p:cNvPr id="7" name="Rectangle 86">
            <a:extLst>
              <a:ext uri="{FF2B5EF4-FFF2-40B4-BE49-F238E27FC236}">
                <a16:creationId xmlns:a16="http://schemas.microsoft.com/office/drawing/2014/main" id="{AD9A1659-E87F-E546-B389-F66C7042FDE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06141" y="640480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570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52" r:id="rId2"/>
    <p:sldLayoutId id="2147483953" r:id="rId3"/>
    <p:sldLayoutId id="2147483954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Rectangle 86">
            <a:extLst>
              <a:ext uri="{FF2B5EF4-FFF2-40B4-BE49-F238E27FC236}">
                <a16:creationId xmlns:a16="http://schemas.microsoft.com/office/drawing/2014/main" id="{65B40F25-7ED0-DA44-873E-DE48E987AA5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2598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tx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tx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83" name="TextBox 2">
            <a:extLst>
              <a:ext uri="{FF2B5EF4-FFF2-40B4-BE49-F238E27FC236}">
                <a16:creationId xmlns:a16="http://schemas.microsoft.com/office/drawing/2014/main" id="{4524BBE9-A135-9D4C-B5DA-EC77D9031BE3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pic>
        <p:nvPicPr>
          <p:cNvPr id="84" name="图片 83">
            <a:extLst>
              <a:ext uri="{FF2B5EF4-FFF2-40B4-BE49-F238E27FC236}">
                <a16:creationId xmlns:a16="http://schemas.microsoft.com/office/drawing/2014/main" id="{8EF22C0A-C092-9D44-935D-3F2615ADD0EB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rgbClr val="FFFFFF"/>
            </a:solidFill>
            <a:prstDash val="solid"/>
          </a:ln>
          <a:effectLst/>
        </p:spPr>
      </p:pic>
      <p:sp>
        <p:nvSpPr>
          <p:cNvPr id="85" name="副标题 2">
            <a:extLst>
              <a:ext uri="{FF2B5EF4-FFF2-40B4-BE49-F238E27FC236}">
                <a16:creationId xmlns:a16="http://schemas.microsoft.com/office/drawing/2014/main" id="{F80BDD25-4FFE-8346-B91D-05FC840C1CB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21100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  <p:sldLayoutId id="2147483980" r:id="rId2"/>
    <p:sldLayoutId id="2147483986" r:id="rId3"/>
    <p:sldLayoutId id="2147483987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Rectangle 86">
            <a:extLst>
              <a:ext uri="{FF2B5EF4-FFF2-40B4-BE49-F238E27FC236}">
                <a16:creationId xmlns:a16="http://schemas.microsoft.com/office/drawing/2014/main" id="{000111CB-2117-444A-9289-896A0F1B9BC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49686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bg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bg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9" name="TextBox 2">
            <a:extLst>
              <a:ext uri="{FF2B5EF4-FFF2-40B4-BE49-F238E27FC236}">
                <a16:creationId xmlns:a16="http://schemas.microsoft.com/office/drawing/2014/main" id="{BCDC607C-3149-044F-8977-A532DBE97944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pic>
        <p:nvPicPr>
          <p:cNvPr id="80" name="图片 79">
            <a:extLst>
              <a:ext uri="{FF2B5EF4-FFF2-40B4-BE49-F238E27FC236}">
                <a16:creationId xmlns:a16="http://schemas.microsoft.com/office/drawing/2014/main" id="{EEEA841A-6AA9-F640-A661-DC91BD568C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81" name="副标题 2">
            <a:extLst>
              <a:ext uri="{FF2B5EF4-FFF2-40B4-BE49-F238E27FC236}">
                <a16:creationId xmlns:a16="http://schemas.microsoft.com/office/drawing/2014/main" id="{36453C5E-EF89-1E40-88D2-12E883E91FB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07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2023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每个组织，构建万物互联的智能世界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72D31F-379B-7E48-8BAB-A5640DD86C39}"/>
              </a:ext>
            </a:extLst>
          </p:cNvPr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3" cstate="screen">
              <a:alphaModFix amt="3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F3DDE87-89CE-3848-A1C3-2150D6C0F2CD}"/>
              </a:ext>
            </a:extLst>
          </p:cNvPr>
          <p:cNvSpPr txBox="1"/>
          <p:nvPr userDrawn="1"/>
        </p:nvSpPr>
        <p:spPr>
          <a:xfrm>
            <a:off x="8203300" y="4709847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rgbClr val="C00000"/>
                </a:solidFill>
                <a:latin typeface="Futura-Medium" panose="020B0602020204020303" pitchFamily="34" charset="-79"/>
                <a:ea typeface="微软雅黑" panose="020B0503020204020204" pitchFamily="34" charset="-122"/>
                <a:cs typeface="Futura-Medium" panose="020B0602020204020303" pitchFamily="34" charset="-79"/>
              </a:rPr>
              <a:t>ZOMI</a:t>
            </a:r>
            <a:endParaRPr lang="en-US" sz="1200" dirty="0">
              <a:solidFill>
                <a:srgbClr val="C00000"/>
              </a:solidFill>
              <a:latin typeface="Futura-Medium" panose="020B0602020204020303" pitchFamily="34" charset="-79"/>
              <a:ea typeface="微软雅黑" panose="020B0503020204020204" pitchFamily="34" charset="-122"/>
              <a:cs typeface="Futura-Medium" panose="020B0602020204020303" pitchFamily="34" charset="-79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EEF0F78-B57F-8D4C-A10F-C1BE427D4B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7276" y="4788537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2" name="副标题 2">
            <a:extLst>
              <a:ext uri="{FF2B5EF4-FFF2-40B4-BE49-F238E27FC236}">
                <a16:creationId xmlns:a16="http://schemas.microsoft.com/office/drawing/2014/main" id="{5307B254-91AE-6640-A8B8-5F31CD80A23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867185" y="5047174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  <a:hlinkClick r:id="rId5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5D60F0F4-118F-1946-A08D-99C1259DCFE3}"/>
              </a:ext>
            </a:extLst>
          </p:cNvPr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-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1187798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-Medium" panose="020B0602020204020303" pitchFamily="34" charset="-79"/>
          <a:ea typeface="Microsoft YaHei" panose="020B0503020204020204" pitchFamily="34" charset="-122"/>
          <a:cs typeface="Futura-Medium" panose="020B0602020204020303" pitchFamily="34" charset="-79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ABA3483-FF92-FE46-B1BB-B70AABD8D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5784" y="-85423"/>
            <a:ext cx="12362547" cy="6953933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0707447-0FCC-074B-826A-17D5170569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69490" y="4873413"/>
            <a:ext cx="2024146" cy="643926"/>
          </a:xfrm>
          <a:prstGeom prst="rect">
            <a:avLst/>
          </a:prstGeom>
          <a:noFill/>
        </p:spPr>
        <p:txBody>
          <a:bodyPr anchor="ctr"/>
          <a:lstStyle/>
          <a:p>
            <a:r>
              <a:rPr lang="en-US" altLang="zh-CN" sz="4800" dirty="0">
                <a:ln w="28575">
                  <a:solidFill>
                    <a:schemeClr val="tx2"/>
                  </a:solidFill>
                </a:ln>
                <a:solidFill>
                  <a:srgbClr val="C00000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rPr>
              <a:t>ZOMI</a:t>
            </a:r>
            <a:endParaRPr lang="zh-CN" altLang="en-US" sz="4800" dirty="0">
              <a:ln w="28575">
                <a:solidFill>
                  <a:schemeClr val="tx2"/>
                </a:solidFill>
              </a:ln>
              <a:solidFill>
                <a:srgbClr val="C00000"/>
              </a:solidFill>
              <a:latin typeface="ACGN-MiaoGB-Flash" panose="02020300000000000000" pitchFamily="18" charset="-122"/>
              <a:ea typeface="ACGN-MiaoGB-Flash" panose="02020300000000000000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28B713-1474-034E-87C1-E100526817E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512" y="4873413"/>
            <a:ext cx="676655" cy="676655"/>
          </a:xfrm>
          <a:prstGeom prst="ellipse">
            <a:avLst/>
          </a:prstGeom>
          <a:ln w="1905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74A9CB9F-4DA1-7140-97D3-DE0194B7B103}"/>
              </a:ext>
            </a:extLst>
          </p:cNvPr>
          <p:cNvSpPr txBox="1">
            <a:spLocks/>
          </p:cNvSpPr>
          <p:nvPr/>
        </p:nvSpPr>
        <p:spPr>
          <a:xfrm>
            <a:off x="-165784" y="1984587"/>
            <a:ext cx="12362546" cy="2711428"/>
          </a:xfrm>
          <a:prstGeom prst="rect">
            <a:avLst/>
          </a:prstGeom>
          <a:solidFill>
            <a:srgbClr val="221815">
              <a:alpha val="50196"/>
            </a:srgbClr>
          </a:solidFill>
        </p:spPr>
        <p:txBody>
          <a:bodyPr anchor="b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pPr algn="ctr"/>
            <a:r>
              <a:rPr lang="zh-CN" altLang="en-US" sz="9600" dirty="0">
                <a:solidFill>
                  <a:schemeClr val="tx2"/>
                </a:solidFill>
                <a:latin typeface="Futura-Medium" panose="020B0602020204020303" pitchFamily="34" charset="-79"/>
                <a:cs typeface="Futura-Medium" panose="020B0602020204020303" pitchFamily="34" charset="-79"/>
              </a:rPr>
              <a:t>模型利用率 </a:t>
            </a:r>
            <a:r>
              <a:rPr lang="en-US" altLang="zh-CN" sz="9600" dirty="0">
                <a:solidFill>
                  <a:schemeClr val="tx2"/>
                </a:solidFill>
                <a:latin typeface="Futura-Medium" panose="020B0602020204020303" pitchFamily="34" charset="-79"/>
                <a:cs typeface="Futura-Medium" panose="020B0602020204020303" pitchFamily="34" charset="-79"/>
              </a:rPr>
              <a:t>MFU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34B4C8F5-C78D-B149-9A25-9FB545F187F9}"/>
              </a:ext>
            </a:extLst>
          </p:cNvPr>
          <p:cNvSpPr txBox="1">
            <a:spLocks/>
          </p:cNvSpPr>
          <p:nvPr/>
        </p:nvSpPr>
        <p:spPr>
          <a:xfrm>
            <a:off x="388660" y="2087618"/>
            <a:ext cx="6409952" cy="9535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r>
              <a:rPr lang="zh-CN" altLang="en-US" sz="5400" kern="0" dirty="0">
                <a:ln w="28575">
                  <a:noFill/>
                </a:ln>
                <a:solidFill>
                  <a:schemeClr val="tx2"/>
                </a:solidFill>
                <a:latin typeface="Futura-Medium" panose="020B0602020204020303" pitchFamily="34" charset="-79"/>
                <a:ea typeface="+mj-ea"/>
                <a:cs typeface="Futura-Medium" panose="020B0602020204020303" pitchFamily="34" charset="-79"/>
              </a:rPr>
              <a:t>大模型 </a:t>
            </a:r>
            <a:r>
              <a:rPr lang="en-US" altLang="zh-CN" sz="4000" kern="0" dirty="0">
                <a:ln w="28575">
                  <a:noFill/>
                </a:ln>
                <a:solidFill>
                  <a:schemeClr val="tx2"/>
                </a:solidFill>
                <a:latin typeface="Futura-Medium" panose="020B0602020204020303" pitchFamily="34" charset="-79"/>
                <a:ea typeface="+mj-ea"/>
                <a:cs typeface="Futura-Medium" panose="020B0602020204020303" pitchFamily="34" charset="-79"/>
              </a:rPr>
              <a:t>–</a:t>
            </a:r>
            <a:r>
              <a:rPr lang="zh-CN" altLang="en-US" sz="4000" kern="0" dirty="0">
                <a:ln w="28575">
                  <a:noFill/>
                </a:ln>
                <a:solidFill>
                  <a:schemeClr val="tx2"/>
                </a:solidFill>
                <a:latin typeface="Futura-Medium" panose="020B0602020204020303" pitchFamily="34" charset="-79"/>
                <a:ea typeface="+mj-ea"/>
                <a:cs typeface="Futura-Medium" panose="020B0602020204020303" pitchFamily="34" charset="-79"/>
              </a:rPr>
              <a:t> </a:t>
            </a:r>
            <a:r>
              <a:rPr lang="en-US" altLang="zh-CN" sz="4000" kern="0" dirty="0">
                <a:ln w="28575">
                  <a:noFill/>
                </a:ln>
                <a:solidFill>
                  <a:schemeClr val="tx2"/>
                </a:solidFill>
                <a:latin typeface="Futura-Medium" panose="020B0602020204020303" pitchFamily="34" charset="-79"/>
                <a:ea typeface="+mj-ea"/>
                <a:cs typeface="Futura-Medium" panose="020B0602020204020303" pitchFamily="34" charset="-79"/>
              </a:rPr>
              <a:t>AI</a:t>
            </a:r>
            <a:r>
              <a:rPr lang="zh-CN" altLang="en-US" sz="4000" kern="0">
                <a:ln w="28575">
                  <a:noFill/>
                </a:ln>
                <a:solidFill>
                  <a:schemeClr val="tx2"/>
                </a:solidFill>
                <a:latin typeface="Futura-Medium" panose="020B0602020204020303" pitchFamily="34" charset="-79"/>
                <a:ea typeface="+mj-ea"/>
                <a:cs typeface="Futura-Medium" panose="020B0602020204020303" pitchFamily="34" charset="-79"/>
              </a:rPr>
              <a:t> 集群</a:t>
            </a:r>
            <a:endParaRPr lang="zh-CN" altLang="en-US" sz="6000" kern="0" dirty="0">
              <a:ln w="28575">
                <a:noFill/>
              </a:ln>
              <a:solidFill>
                <a:schemeClr val="tx2"/>
              </a:solidFill>
              <a:latin typeface="Futura-Medium" panose="020B0602020204020303" pitchFamily="34" charset="-79"/>
              <a:ea typeface="+mj-ea"/>
              <a:cs typeface="Futura-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2254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ABC902-8E03-DB47-A6D1-4587F68DA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+mj-ea"/>
                <a:sym typeface="Huawei Sans" panose="020C0503030203020204" pitchFamily="34" charset="0"/>
              </a:rPr>
              <a:t>关于本内容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8E275F-E2FC-CB4B-BF84-40CABBAE680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altLang="zh-CN" sz="2800" b="1" dirty="0">
                <a:solidFill>
                  <a:srgbClr val="92D050"/>
                </a:solidFill>
                <a:latin typeface="Futura-Medium" panose="020B0602020204020303" pitchFamily="34" charset="-79"/>
                <a:cs typeface="Futura-Medium" panose="020B0602020204020303" pitchFamily="34" charset="-79"/>
              </a:rPr>
              <a:t>LLMs</a:t>
            </a:r>
            <a:r>
              <a:rPr lang="zh-CN" altLang="en-US" sz="2800" b="1" dirty="0">
                <a:solidFill>
                  <a:srgbClr val="92D050"/>
                </a:solidFill>
                <a:latin typeface="Futura-Medium" panose="020B0602020204020303" pitchFamily="34" charset="-79"/>
                <a:cs typeface="Futura-Medium" panose="020B0602020204020303" pitchFamily="34" charset="-79"/>
              </a:rPr>
              <a:t> 大模型参数量、计算量、显存占用分析</a:t>
            </a:r>
            <a:endParaRPr lang="en-US" altLang="zh-CN" sz="2800" b="1" dirty="0">
              <a:solidFill>
                <a:srgbClr val="92D050"/>
              </a:solidFill>
              <a:latin typeface="Futura-Medium" panose="020B0602020204020303" pitchFamily="34" charset="-79"/>
              <a:cs typeface="Futura-Medium" panose="020B0602020204020303" pitchFamily="34" charset="-79"/>
            </a:endParaRPr>
          </a:p>
          <a:p>
            <a:pPr lvl="1"/>
            <a:r>
              <a:rPr lang="en-US" altLang="zh-CN" sz="2400" dirty="0">
                <a:cs typeface="Futura-Medium" panose="020B0602020204020303" pitchFamily="34" charset="-79"/>
              </a:rPr>
              <a:t>Transformer</a:t>
            </a:r>
            <a:r>
              <a:rPr lang="zh-CN" altLang="en-US" sz="2400" dirty="0">
                <a:cs typeface="Futura-Medium" panose="020B0602020204020303" pitchFamily="34" charset="-79"/>
              </a:rPr>
              <a:t> 背景介绍</a:t>
            </a:r>
            <a:endParaRPr lang="en-US" altLang="zh-CN" sz="2400" dirty="0">
              <a:cs typeface="Futura-Medium" panose="020B0602020204020303" pitchFamily="34" charset="-79"/>
            </a:endParaRPr>
          </a:p>
          <a:p>
            <a:pPr lvl="1"/>
            <a:r>
              <a:rPr lang="zh-CN" altLang="en-US" sz="2400" dirty="0">
                <a:cs typeface="Futura-Medium" panose="020B0602020204020303" pitchFamily="34" charset="-79"/>
              </a:rPr>
              <a:t>大模型参数量计算方式</a:t>
            </a:r>
            <a:endParaRPr lang="en-US" altLang="zh-CN" sz="2400" dirty="0">
              <a:cs typeface="Futura-Medium" panose="020B0602020204020303" pitchFamily="34" charset="-79"/>
            </a:endParaRPr>
          </a:p>
          <a:p>
            <a:pPr lvl="1"/>
            <a:r>
              <a:rPr lang="zh-CN" altLang="en-US" sz="2200" dirty="0">
                <a:cs typeface="Futura-Medium" panose="020B0602020204020303" pitchFamily="34" charset="-79"/>
              </a:rPr>
              <a:t>大模型训练时间估计</a:t>
            </a:r>
            <a:endParaRPr lang="en-US" altLang="zh-CN" sz="2200" dirty="0">
              <a:cs typeface="Futura-Medium" panose="020B0602020204020303" pitchFamily="34" charset="-79"/>
            </a:endParaRPr>
          </a:p>
          <a:p>
            <a:pPr lvl="1"/>
            <a:r>
              <a:rPr lang="zh-CN" altLang="en-US" sz="2200" dirty="0">
                <a:cs typeface="Futura-Medium" panose="020B0602020204020303" pitchFamily="34" charset="-79"/>
              </a:rPr>
              <a:t>大模型 </a:t>
            </a:r>
            <a:r>
              <a:rPr lang="en-US" altLang="zh-CN" sz="2200" dirty="0">
                <a:cs typeface="Futura-Medium" panose="020B0602020204020303" pitchFamily="34" charset="-79"/>
              </a:rPr>
              <a:t>HBM</a:t>
            </a:r>
            <a:r>
              <a:rPr lang="zh-CN" altLang="en-US" sz="2200" dirty="0">
                <a:cs typeface="Futura-Medium" panose="020B0602020204020303" pitchFamily="34" charset="-79"/>
              </a:rPr>
              <a:t> （显存）占用分析</a:t>
            </a:r>
          </a:p>
        </p:txBody>
      </p:sp>
    </p:spTree>
    <p:extLst>
      <p:ext uri="{BB962C8B-B14F-4D97-AF65-F5344CB8AC3E}">
        <p14:creationId xmlns:p14="http://schemas.microsoft.com/office/powerpoint/2010/main" val="385293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0366FE-0B61-1B80-9C09-073F6693E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3580F719-E1CA-16DB-376A-2751A0F8A8A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21463001"/>
              </p:ext>
            </p:extLst>
          </p:nvPr>
        </p:nvGraphicFramePr>
        <p:xfrm>
          <a:off x="481013" y="1295400"/>
          <a:ext cx="11161710" cy="50292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720570">
                  <a:extLst>
                    <a:ext uri="{9D8B030D-6E8A-4147-A177-3AD203B41FA5}">
                      <a16:colId xmlns:a16="http://schemas.microsoft.com/office/drawing/2014/main" val="1166319339"/>
                    </a:ext>
                  </a:extLst>
                </a:gridCol>
                <a:gridCol w="3720570">
                  <a:extLst>
                    <a:ext uri="{9D8B030D-6E8A-4147-A177-3AD203B41FA5}">
                      <a16:colId xmlns:a16="http://schemas.microsoft.com/office/drawing/2014/main" val="3924932908"/>
                    </a:ext>
                  </a:extLst>
                </a:gridCol>
                <a:gridCol w="3720570">
                  <a:extLst>
                    <a:ext uri="{9D8B030D-6E8A-4147-A177-3AD203B41FA5}">
                      <a16:colId xmlns:a16="http://schemas.microsoft.com/office/drawing/2014/main" val="7052670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134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082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801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524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095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234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813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934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4594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2040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6563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6882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1B95A44-CCF2-9448-AD90-014C7B1CC7EC}"/>
              </a:ext>
            </a:extLst>
          </p:cNvPr>
          <p:cNvSpPr txBox="1"/>
          <p:nvPr/>
        </p:nvSpPr>
        <p:spPr>
          <a:xfrm>
            <a:off x="4931236" y="1046095"/>
            <a:ext cx="2334293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600" b="1" dirty="0">
                <a:gradFill>
                  <a:gsLst>
                    <a:gs pos="4000">
                      <a:srgbClr val="126FFC"/>
                    </a:gs>
                    <a:gs pos="73000">
                      <a:srgbClr val="126FFC">
                        <a:alpha val="0"/>
                      </a:srgbClr>
                    </a:gs>
                  </a:gsLst>
                  <a:lin ang="5400000" scaled="1"/>
                </a:gradFill>
                <a:latin typeface="PingFang SC Semibold" panose="020B0400000000000000" pitchFamily="34" charset="-122"/>
                <a:ea typeface="PingFang SC Semibold" panose="020B0400000000000000" pitchFamily="34" charset="-122"/>
              </a:rPr>
              <a:t>01</a:t>
            </a:r>
            <a:endParaRPr kumimoji="1" lang="zh-CN" altLang="en-US" sz="16600" b="1" dirty="0">
              <a:gradFill>
                <a:gsLst>
                  <a:gs pos="4000">
                    <a:srgbClr val="126FFC"/>
                  </a:gs>
                  <a:gs pos="73000">
                    <a:srgbClr val="126FFC">
                      <a:alpha val="0"/>
                    </a:srgbClr>
                  </a:gs>
                </a:gsLst>
                <a:lin ang="5400000" scaled="1"/>
              </a:gradFill>
              <a:latin typeface="PingFang SC Semibold" panose="020B0400000000000000" pitchFamily="34" charset="-122"/>
              <a:ea typeface="PingFang SC Semibold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3318274-4988-A24C-A300-D395CB35B714}"/>
              </a:ext>
            </a:extLst>
          </p:cNvPr>
          <p:cNvSpPr txBox="1"/>
          <p:nvPr/>
        </p:nvSpPr>
        <p:spPr>
          <a:xfrm>
            <a:off x="1241074" y="2990247"/>
            <a:ext cx="10132418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1800"/>
              </a:spcBef>
              <a:spcAft>
                <a:spcPts val="600"/>
              </a:spcAft>
            </a:pPr>
            <a:r>
              <a:rPr lang="zh-CN" altLang="en-US" sz="9600" b="1" dirty="0">
                <a:latin typeface="Futura-Medium" panose="020B0602020204020303" pitchFamily="34" charset="-79"/>
                <a:ea typeface="Microsoft YaHei" panose="020B0503020204020204" pitchFamily="34" charset="-122"/>
                <a:cs typeface="Futura-Medium" panose="020B0602020204020303" pitchFamily="34" charset="-79"/>
              </a:rPr>
              <a:t>什么是世界模型？</a:t>
            </a:r>
            <a:endParaRPr lang="en-US" altLang="zh-CN" sz="9600" b="1" dirty="0">
              <a:latin typeface="Futura-Medium" panose="020B0602020204020303" pitchFamily="34" charset="-79"/>
              <a:ea typeface="Microsoft YaHei" panose="020B0503020204020204" pitchFamily="34" charset="-122"/>
              <a:cs typeface="Futura-Medium" panose="020B0602020204020303" pitchFamily="34" charset="-79"/>
            </a:endParaRPr>
          </a:p>
          <a:p>
            <a:pPr algn="ctr">
              <a:spcBef>
                <a:spcPts val="1800"/>
              </a:spcBef>
              <a:spcAft>
                <a:spcPts val="600"/>
              </a:spcAft>
            </a:pPr>
            <a:r>
              <a:rPr lang="en-US" altLang="zh-CN" sz="9600" b="1" dirty="0">
                <a:latin typeface="Futura-Medium" panose="020B0602020204020303" pitchFamily="34" charset="-79"/>
                <a:ea typeface="Microsoft YaHei" panose="020B0503020204020204" pitchFamily="34" charset="-122"/>
                <a:cs typeface="Futura-Medium" panose="020B0602020204020303" pitchFamily="34" charset="-79"/>
              </a:rPr>
              <a:t>WFM</a:t>
            </a:r>
          </a:p>
        </p:txBody>
      </p:sp>
    </p:spTree>
    <p:extLst>
      <p:ext uri="{BB962C8B-B14F-4D97-AF65-F5344CB8AC3E}">
        <p14:creationId xmlns:p14="http://schemas.microsoft.com/office/powerpoint/2010/main" val="2306638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3A307-1D20-9C42-750A-64470A813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B6E679-255A-9ADF-995F-0F3070A0D6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391FB42-36A9-C55B-CDE5-D5C19800E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3988"/>
            <a:ext cx="12196763" cy="655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6929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6DB56F16-0A48-3BEE-B87F-18A660D91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</p:spPr>
        <p:txBody>
          <a:bodyPr/>
          <a:lstStyle/>
          <a:p>
            <a:r>
              <a:rPr lang="en" altLang="zh-CN" dirty="0"/>
              <a:t>MFU(Model FLOPS Utilization</a:t>
            </a:r>
            <a:r>
              <a:rPr lang="zh-CN" altLang="en" dirty="0"/>
              <a:t>）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0CEFE894-7F5E-2B3B-C9EB-FF5FB2ED39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3635" y="1360170"/>
            <a:ext cx="10963473" cy="4994910"/>
          </a:xfrm>
        </p:spPr>
        <p:txBody>
          <a:bodyPr/>
          <a:lstStyle/>
          <a:p>
            <a:r>
              <a:rPr lang="zh-CN" altLang="en-US" dirty="0"/>
              <a:t>定义</a:t>
            </a:r>
            <a:r>
              <a:rPr lang="en-US" altLang="zh-CN" dirty="0"/>
              <a:t>: </a:t>
            </a:r>
            <a:r>
              <a:rPr lang="zh-CN" altLang="en-US" dirty="0"/>
              <a:t>即模型算力利用率，是指模型一次前反向计算消耗的矩阵算力与机器（如</a:t>
            </a:r>
            <a:r>
              <a:rPr lang="en" altLang="zh-CN" dirty="0"/>
              <a:t>GPU</a:t>
            </a:r>
            <a:r>
              <a:rPr lang="zh-CN" altLang="en" dirty="0"/>
              <a:t>）</a:t>
            </a:r>
            <a:r>
              <a:rPr lang="zh-CN" altLang="en-US" dirty="0"/>
              <a:t>算力的比值。</a:t>
            </a:r>
          </a:p>
          <a:p>
            <a:r>
              <a:rPr lang="zh-CN" altLang="en-US" dirty="0"/>
              <a:t>重要性</a:t>
            </a:r>
            <a:r>
              <a:rPr lang="en-US" altLang="zh-CN" dirty="0"/>
              <a:t>: </a:t>
            </a:r>
            <a:r>
              <a:rPr lang="zh-CN" altLang="en-US" dirty="0"/>
              <a:t>它直接反映了模型在训练过程中对计算资源的有效利用程度。在大模型训练中，提高</a:t>
            </a:r>
            <a:r>
              <a:rPr lang="en" altLang="zh-CN" dirty="0"/>
              <a:t>MFU</a:t>
            </a:r>
            <a:r>
              <a:rPr lang="zh-CN" altLang="en-US" dirty="0"/>
              <a:t>是优化训练效率的关键手段之一。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5956B6A6-E6A5-45D8-7931-73B371DA655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5188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96CA26DB-D804-1B4A-44C0-BC4C31BBC9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7588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EADA7C76-7A64-64C5-ECA0-F723930D8C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9988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1B2DDF8-9E3A-319A-C010-9F29161F4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388" y="3797541"/>
            <a:ext cx="7772400" cy="109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1596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E29E2312-1F98-7B55-33D8-4B0FCD886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7B277C-E032-5EF2-BC31-89BC27745B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</p:spPr>
        <p:txBody>
          <a:bodyPr/>
          <a:lstStyle/>
          <a:p>
            <a:r>
              <a:rPr lang="en" altLang="zh-CN" dirty="0"/>
              <a:t>MFU</a:t>
            </a:r>
            <a:r>
              <a:rPr lang="zh-CN" altLang="en-US" dirty="0"/>
              <a:t>的值受到多种因素的影响，包括但不限于：</a:t>
            </a:r>
          </a:p>
          <a:p>
            <a:r>
              <a:rPr lang="zh-CN" altLang="en-US" dirty="0"/>
              <a:t>模型架构</a:t>
            </a:r>
            <a:r>
              <a:rPr lang="en-US" altLang="zh-CN" dirty="0"/>
              <a:t>: </a:t>
            </a:r>
            <a:r>
              <a:rPr lang="zh-CN" altLang="en-US" dirty="0"/>
              <a:t>不同架构的模型在分布式训练中的算力利用率可能存在显著差异。例如，</a:t>
            </a:r>
            <a:r>
              <a:rPr lang="en" altLang="zh-CN" dirty="0"/>
              <a:t>Transformer</a:t>
            </a:r>
            <a:r>
              <a:rPr lang="zh-CN" altLang="en-US" dirty="0"/>
              <a:t>架构的模型由于其并行性和矩阵运算密集的特点，通常能够在分布式训练中实现较高的</a:t>
            </a:r>
            <a:r>
              <a:rPr lang="en" altLang="zh-CN" dirty="0"/>
              <a:t>MFU</a:t>
            </a:r>
            <a:r>
              <a:rPr lang="zh-CN" altLang="en" dirty="0"/>
              <a:t>。</a:t>
            </a:r>
          </a:p>
          <a:p>
            <a:r>
              <a:rPr lang="zh-CN" altLang="en-US" dirty="0"/>
              <a:t>分布式训练策略</a:t>
            </a:r>
            <a:r>
              <a:rPr lang="en-US" altLang="zh-CN" dirty="0"/>
              <a:t>: </a:t>
            </a:r>
            <a:r>
              <a:rPr lang="zh-CN" altLang="en-US" dirty="0"/>
              <a:t>包括数据并行、模型并行、流水线并行等不同的并行策略，以及这些策略的具体实现方式（如梯度累积、张量并行等），都会对</a:t>
            </a:r>
            <a:r>
              <a:rPr lang="en" altLang="zh-CN" dirty="0"/>
              <a:t>MFU</a:t>
            </a:r>
            <a:r>
              <a:rPr lang="zh-CN" altLang="en-US" dirty="0"/>
              <a:t>产生重要影响。</a:t>
            </a:r>
          </a:p>
          <a:p>
            <a:r>
              <a:rPr lang="zh-CN" altLang="en-US" dirty="0"/>
              <a:t>硬件环境</a:t>
            </a:r>
            <a:r>
              <a:rPr lang="en-US" altLang="zh-CN" dirty="0"/>
              <a:t>: </a:t>
            </a:r>
            <a:r>
              <a:rPr lang="en" altLang="zh-CN" dirty="0"/>
              <a:t>GPU</a:t>
            </a:r>
            <a:r>
              <a:rPr lang="zh-CN" altLang="en-US" dirty="0"/>
              <a:t>型号、数量、网络连接速度、显存大小等硬件因素都会限制分布式训练的性能和算力利用率。</a:t>
            </a:r>
          </a:p>
          <a:p>
            <a:r>
              <a:rPr lang="zh-CN" altLang="en-US" dirty="0"/>
              <a:t>软件优化</a:t>
            </a:r>
            <a:r>
              <a:rPr lang="en-US" altLang="zh-CN" dirty="0"/>
              <a:t>: </a:t>
            </a:r>
            <a:r>
              <a:rPr lang="zh-CN" altLang="en-US" dirty="0"/>
              <a:t>包括编译器优化、库函数优化、自动混合精度训练等软件层面的优化措施，也能在一定程度上提升</a:t>
            </a:r>
            <a:r>
              <a:rPr lang="en" altLang="zh-CN" dirty="0"/>
              <a:t>MFU</a:t>
            </a:r>
            <a:r>
              <a:rPr lang="zh-CN" altLang="en" dirty="0"/>
              <a:t>。</a:t>
            </a:r>
          </a:p>
          <a:p>
            <a:r>
              <a:rPr lang="zh-CN" altLang="en-US" dirty="0"/>
              <a:t>数据集和批次大小</a:t>
            </a:r>
            <a:r>
              <a:rPr lang="en-US" altLang="zh-CN" dirty="0"/>
              <a:t>: </a:t>
            </a:r>
            <a:r>
              <a:rPr lang="zh-CN" altLang="en-US" dirty="0"/>
              <a:t>数据集的大小和复杂性，以及训练时使用的批次大小，都会影响每次迭代中的计算量和算力利用率。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4022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3583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4E5724B-7154-473D-A508-2B054E8EE854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3.xml><?xml version="1.0" encoding="utf-8"?>
<a:theme xmlns:a="http://schemas.openxmlformats.org/drawingml/2006/main" name="5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4.xml><?xml version="1.0" encoding="utf-8"?>
<a:theme xmlns:a="http://schemas.openxmlformats.org/drawingml/2006/main" name="4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5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CE9DE895-046C-40AC-AD8E-ED7DD660489B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33831</TotalTime>
  <Words>332</Words>
  <Application>Microsoft Macintosh PowerPoint</Application>
  <PresentationFormat>自定义</PresentationFormat>
  <Paragraphs>23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8</vt:i4>
      </vt:variant>
    </vt:vector>
  </HeadingPairs>
  <TitlesOfParts>
    <vt:vector size="24" baseType="lpstr">
      <vt:lpstr>Microsoft YaHei</vt:lpstr>
      <vt:lpstr>Microsoft YaHei</vt:lpstr>
      <vt:lpstr>ACGN-MiaoGB-Flash</vt:lpstr>
      <vt:lpstr>PingFang SC Semibold</vt:lpstr>
      <vt:lpstr>Arial</vt:lpstr>
      <vt:lpstr>Calibri</vt:lpstr>
      <vt:lpstr>Futura-Medium</vt:lpstr>
      <vt:lpstr>Gill Sans MT</vt:lpstr>
      <vt:lpstr>Wingdings</vt:lpstr>
      <vt:lpstr>封面页_图片版 </vt:lpstr>
      <vt:lpstr>1_内容Copytext </vt:lpstr>
      <vt:lpstr>5_内容Copytext </vt:lpstr>
      <vt:lpstr>4_内容Copytext </vt:lpstr>
      <vt:lpstr>code01</vt:lpstr>
      <vt:lpstr>1_code01</vt:lpstr>
      <vt:lpstr>结束页</vt:lpstr>
      <vt:lpstr>PowerPoint 演示文稿</vt:lpstr>
      <vt:lpstr>关于本内容</vt:lpstr>
      <vt:lpstr>PowerPoint 演示文稿</vt:lpstr>
      <vt:lpstr>PowerPoint 演示文稿</vt:lpstr>
      <vt:lpstr>PowerPoint 演示文稿</vt:lpstr>
      <vt:lpstr>MFU(Model FLOPS Utilization）</vt:lpstr>
      <vt:lpstr>PowerPoint 演示文稿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ZOMI</cp:lastModifiedBy>
  <cp:revision>10307</cp:revision>
  <cp:lastPrinted>2023-09-08T09:14:01Z</cp:lastPrinted>
  <dcterms:created xsi:type="dcterms:W3CDTF">2020-08-28T08:44:19Z</dcterms:created>
  <dcterms:modified xsi:type="dcterms:W3CDTF">2025-01-25T12:14:38Z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</Properties>
</file>

<file path=docProps/thumbnail.jpeg>
</file>